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328" r:id="rId5"/>
    <p:sldId id="257" r:id="rId6"/>
    <p:sldId id="329" r:id="rId7"/>
    <p:sldId id="331" r:id="rId8"/>
    <p:sldId id="330" r:id="rId9"/>
    <p:sldId id="261" r:id="rId10"/>
    <p:sldId id="332" r:id="rId11"/>
    <p:sldId id="260" r:id="rId12"/>
    <p:sldId id="333" r:id="rId13"/>
    <p:sldId id="262" r:id="rId14"/>
    <p:sldId id="334" r:id="rId15"/>
    <p:sldId id="335" r:id="rId16"/>
    <p:sldId id="33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95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0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2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6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7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0D75C-C17C-4861-870D-41DDEFF04F23}"/>
              </a:ext>
            </a:extLst>
          </p:cNvPr>
          <p:cNvSpPr/>
          <p:nvPr/>
        </p:nvSpPr>
        <p:spPr>
          <a:xfrm>
            <a:off x="0" y="0"/>
            <a:ext cx="2710927" cy="68579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B835EA11-DF27-4968-AB90-9199A19AC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3" t="9091" r="3662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05" y="805012"/>
            <a:ext cx="3363661" cy="3204134"/>
          </a:xfrm>
        </p:spPr>
        <p:txBody>
          <a:bodyPr anchor="b">
            <a:normAutofit/>
          </a:bodyPr>
          <a:lstStyle/>
          <a:p>
            <a:pPr algn="l"/>
            <a:r>
              <a:rPr lang="en-CA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ENGAGEMENT</a:t>
            </a:r>
            <a:br>
              <a:rPr lang="en-CA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  <a:br>
              <a:rPr lang="en-CA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McMaster University</a:t>
            </a:r>
            <a:br>
              <a:rPr lang="en-CA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326FC-0C5D-4F90-8A0B-20ED9BB05988}"/>
              </a:ext>
            </a:extLst>
          </p:cNvPr>
          <p:cNvSpPr txBox="1"/>
          <p:nvPr/>
        </p:nvSpPr>
        <p:spPr>
          <a:xfrm>
            <a:off x="1328569" y="3872753"/>
            <a:ext cx="66515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 the On-Line Teaching Committee</a:t>
            </a:r>
          </a:p>
          <a:p>
            <a:pPr algn="ctr">
              <a:spcAft>
                <a:spcPts val="600"/>
              </a:spcAft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Hassan</a:t>
            </a:r>
          </a:p>
          <a:p>
            <a:pPr algn="ctr">
              <a:spcAft>
                <a:spcPts val="600"/>
              </a:spcAft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Marilyn </a:t>
            </a:r>
            <a:r>
              <a:rPr lang="en-C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Lightstone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C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-Gene Ng</a:t>
            </a:r>
          </a:p>
          <a:p>
            <a:pPr algn="ctr">
              <a:spcAft>
                <a:spcPts val="600"/>
              </a:spcAft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Gregory Wohl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98FB9E-1A16-4A16-8F55-C494E0CB4F10}"/>
              </a:ext>
            </a:extLst>
          </p:cNvPr>
          <p:cNvGrpSpPr/>
          <p:nvPr/>
        </p:nvGrpSpPr>
        <p:grpSpPr>
          <a:xfrm>
            <a:off x="-11038" y="5888736"/>
            <a:ext cx="1087750" cy="1087750"/>
            <a:chOff x="9360143" y="73152"/>
            <a:chExt cx="1087750" cy="1087750"/>
          </a:xfrm>
        </p:grpSpPr>
        <p:sp>
          <p:nvSpPr>
            <p:cNvPr id="7" name="Rectangle 6" descr="Video camera">
              <a:extLst>
                <a:ext uri="{FF2B5EF4-FFF2-40B4-BE49-F238E27FC236}">
                  <a16:creationId xmlns:a16="http://schemas.microsoft.com/office/drawing/2014/main" id="{26B6489E-A077-4B57-BB60-37BCB3753066}"/>
                </a:ext>
              </a:extLst>
            </p:cNvPr>
            <p:cNvSpPr/>
            <p:nvPr/>
          </p:nvSpPr>
          <p:spPr>
            <a:xfrm>
              <a:off x="9360143" y="73152"/>
              <a:ext cx="1087750" cy="1087750"/>
            </a:xfrm>
            <a:prstGeom prst="rect">
              <a:avLst/>
            </a:prstGeom>
            <a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C0C99E-E2A2-4163-92F6-BF99BD514439}"/>
                </a:ext>
              </a:extLst>
            </p:cNvPr>
            <p:cNvSpPr txBox="1"/>
            <p:nvPr/>
          </p:nvSpPr>
          <p:spPr>
            <a:xfrm>
              <a:off x="9546336" y="617027"/>
              <a:ext cx="575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0:00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90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b="1">
                <a:solidFill>
                  <a:srgbClr val="C00000"/>
                </a:solidFill>
              </a:rPr>
              <a:t>DON’T DO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37" y="2594113"/>
            <a:ext cx="7404653" cy="31772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7335" indent="-233045">
              <a:spcBef>
                <a:spcPts val="3600"/>
              </a:spcBef>
              <a:buBlip>
                <a:blip r:embed="rId2"/>
              </a:buBlip>
            </a:pPr>
            <a:r>
              <a:rPr lang="en-CA" sz="2400" dirty="0"/>
              <a:t>Make</a:t>
            </a:r>
            <a:r>
              <a:rPr lang="en-CA" sz="2400" b="1" dirty="0"/>
              <a:t> content more difficult</a:t>
            </a:r>
            <a:r>
              <a:rPr lang="en-CA" sz="2400" dirty="0"/>
              <a:t> or increase work</a:t>
            </a:r>
            <a:endParaRPr lang="en-US" dirty="0"/>
          </a:p>
          <a:p>
            <a:pPr marL="267335" indent="-233045">
              <a:spcBef>
                <a:spcPts val="3600"/>
              </a:spcBef>
              <a:buBlip>
                <a:blip r:embed="rId2"/>
              </a:buBlip>
            </a:pPr>
            <a:r>
              <a:rPr lang="en-CA" sz="2400" dirty="0"/>
              <a:t>Use technology that those with </a:t>
            </a:r>
            <a:r>
              <a:rPr lang="en-CA" sz="2400" b="1" dirty="0"/>
              <a:t>low bandwidth</a:t>
            </a:r>
            <a:r>
              <a:rPr lang="en-CA" sz="2400" dirty="0"/>
              <a:t> cannot reliably access</a:t>
            </a:r>
          </a:p>
          <a:p>
            <a:pPr marL="267335" indent="-233045">
              <a:spcBef>
                <a:spcPts val="3600"/>
              </a:spcBef>
              <a:buBlip>
                <a:blip r:embed="rId2"/>
              </a:buBlip>
            </a:pPr>
            <a:r>
              <a:rPr lang="en-CA" sz="2400" b="1" dirty="0"/>
              <a:t>Use sites other than Avenue for course organization</a:t>
            </a:r>
            <a:r>
              <a:rPr lang="en-CA" sz="2400" dirty="0"/>
              <a:t> – students are less likely to keep up when they have to go to external sites</a:t>
            </a:r>
          </a:p>
          <a:p>
            <a:pPr>
              <a:buBlip>
                <a:blip r:embed="rId3"/>
              </a:buBlip>
            </a:pPr>
            <a:endParaRPr lang="en-CA" dirty="0"/>
          </a:p>
          <a:p>
            <a:pPr>
              <a:buBlip>
                <a:blip r:embed="rId3"/>
              </a:buBlip>
            </a:pP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789B7C-CB34-4C46-A41A-6E9473A0FF77}"/>
              </a:ext>
            </a:extLst>
          </p:cNvPr>
          <p:cNvGrpSpPr/>
          <p:nvPr/>
        </p:nvGrpSpPr>
        <p:grpSpPr>
          <a:xfrm>
            <a:off x="189439" y="5704525"/>
            <a:ext cx="1461939" cy="1087750"/>
            <a:chOff x="9360143" y="73152"/>
            <a:chExt cx="1087750" cy="1087750"/>
          </a:xfrm>
        </p:grpSpPr>
        <p:sp>
          <p:nvSpPr>
            <p:cNvPr id="5" name="Rectangle 4" descr="Video camera">
              <a:extLst>
                <a:ext uri="{FF2B5EF4-FFF2-40B4-BE49-F238E27FC236}">
                  <a16:creationId xmlns:a16="http://schemas.microsoft.com/office/drawing/2014/main" id="{1D80BEE0-784B-43C1-A6FA-EF65751BCB91}"/>
                </a:ext>
              </a:extLst>
            </p:cNvPr>
            <p:cNvSpPr/>
            <p:nvPr/>
          </p:nvSpPr>
          <p:spPr>
            <a:xfrm>
              <a:off x="9360143" y="73152"/>
              <a:ext cx="1087750" cy="1087750"/>
            </a:xfrm>
            <a:prstGeom prst="rect">
              <a:avLst/>
            </a:prstGeom>
            <a:blipFill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967AB4-2407-43B5-9663-0B85848CB0CD}"/>
                </a:ext>
              </a:extLst>
            </p:cNvPr>
            <p:cNvSpPr txBox="1"/>
            <p:nvPr/>
          </p:nvSpPr>
          <p:spPr>
            <a:xfrm>
              <a:off x="9546336" y="617027"/>
              <a:ext cx="575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48:07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74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b="1" dirty="0">
                <a:solidFill>
                  <a:schemeClr val="accent1">
                    <a:lumMod val="50000"/>
                  </a:schemeClr>
                </a:solidFill>
              </a:rPr>
              <a:t>ADDITIONAL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673" y="1813890"/>
            <a:ext cx="7404653" cy="4576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Create groups in Avenue or Teams to encourage collaboration without needing to know their peers</a:t>
            </a:r>
            <a:endParaRPr lang="en-US" sz="2400" dirty="0"/>
          </a:p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Delegate email responses to specific TAs to respond to student questions faster, also can delegate them to oversee group work</a:t>
            </a:r>
          </a:p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Create consistent file names between videos and their accompanying notes</a:t>
            </a:r>
          </a:p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Scaffold group projects using a series of deliverables to prevent group work stress and conflicts</a:t>
            </a:r>
          </a:p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sz="24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00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b="1" dirty="0">
                <a:solidFill>
                  <a:schemeClr val="accent1">
                    <a:lumMod val="50000"/>
                  </a:schemeClr>
                </a:solidFill>
              </a:rPr>
              <a:t>ADDITIONAL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673" y="1813890"/>
            <a:ext cx="7404653" cy="4576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Students are extremely overwhelmed, remember this and be flexible in interactions with students</a:t>
            </a:r>
          </a:p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Be cautious with difficulty of quizzes created for engagement – especially if many other classes are using quizzes, also consider giving occasional “freebies”</a:t>
            </a:r>
            <a:endParaRPr lang="en-US" sz="2400" dirty="0"/>
          </a:p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Realize its extremely difficult for students to be on the computer 40+ hrs/ week, be mindful how much time these students can allocate online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sz="24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9696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b="1" dirty="0">
                <a:solidFill>
                  <a:schemeClr val="accent1">
                    <a:lumMod val="50000"/>
                  </a:schemeClr>
                </a:solidFill>
              </a:rPr>
              <a:t>ADDITIONAL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673" y="1813890"/>
            <a:ext cx="7404653" cy="4576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Profs – try to keep webcam on. However, let students know they can turn their camera off</a:t>
            </a:r>
            <a:endParaRPr lang="en-US" sz="24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Coordinate with other professors to stagger assessments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sz="24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5261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b="1">
                <a:solidFill>
                  <a:schemeClr val="accent1">
                    <a:lumMod val="50000"/>
                  </a:schemeClr>
                </a:solidFill>
              </a:rPr>
              <a:t>DO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368826"/>
            <a:ext cx="7404653" cy="3230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Use frequent </a:t>
            </a:r>
            <a:r>
              <a:rPr lang="en-CA" sz="2400" b="1" dirty="0"/>
              <a:t>simple</a:t>
            </a:r>
            <a:r>
              <a:rPr lang="en-CA" sz="2400" dirty="0"/>
              <a:t> </a:t>
            </a:r>
            <a:r>
              <a:rPr lang="en-CA" sz="2400" b="1" dirty="0"/>
              <a:t>quizzes</a:t>
            </a:r>
            <a:r>
              <a:rPr lang="en-CA" sz="2400" dirty="0"/>
              <a:t> to keep students up to date on material</a:t>
            </a:r>
            <a:endParaRPr lang="en-US" dirty="0"/>
          </a:p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Maintain </a:t>
            </a:r>
            <a:r>
              <a:rPr lang="en-CA" sz="2400" b="1" dirty="0"/>
              <a:t>regular office hours</a:t>
            </a:r>
            <a:r>
              <a:rPr lang="en-CA" sz="2400" dirty="0"/>
              <a:t> where students can chat with you live</a:t>
            </a:r>
          </a:p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b="1" dirty="0"/>
              <a:t>Encourage student collaboration</a:t>
            </a:r>
            <a:r>
              <a:rPr lang="en-CA" sz="2400" dirty="0"/>
              <a:t> and student run study groups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9CC09B-2755-49A5-842A-9D07E7273645}"/>
              </a:ext>
            </a:extLst>
          </p:cNvPr>
          <p:cNvGrpSpPr/>
          <p:nvPr/>
        </p:nvGrpSpPr>
        <p:grpSpPr>
          <a:xfrm>
            <a:off x="166382" y="5704525"/>
            <a:ext cx="1087750" cy="1087750"/>
            <a:chOff x="9360143" y="73152"/>
            <a:chExt cx="1087750" cy="1087750"/>
          </a:xfrm>
        </p:grpSpPr>
        <p:sp>
          <p:nvSpPr>
            <p:cNvPr id="5" name="Rectangle 4" descr="Video camera">
              <a:extLst>
                <a:ext uri="{FF2B5EF4-FFF2-40B4-BE49-F238E27FC236}">
                  <a16:creationId xmlns:a16="http://schemas.microsoft.com/office/drawing/2014/main" id="{9BA6F521-BB89-478D-A09D-496F851CB43B}"/>
                </a:ext>
              </a:extLst>
            </p:cNvPr>
            <p:cNvSpPr/>
            <p:nvPr/>
          </p:nvSpPr>
          <p:spPr>
            <a:xfrm>
              <a:off x="9360143" y="73152"/>
              <a:ext cx="1087750" cy="1087750"/>
            </a:xfrm>
            <a:prstGeom prst="rect">
              <a:avLst/>
            </a:prstGeom>
            <a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07C102-BCB9-490B-9BD9-8670A8D5566F}"/>
                </a:ext>
              </a:extLst>
            </p:cNvPr>
            <p:cNvSpPr txBox="1"/>
            <p:nvPr/>
          </p:nvSpPr>
          <p:spPr>
            <a:xfrm>
              <a:off x="9546336" y="617027"/>
              <a:ext cx="575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0:12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63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274976"/>
            <a:ext cx="7871378" cy="1202027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Access of recorded content for synchronous and Asynchronous on-line course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368826"/>
            <a:ext cx="7404653" cy="3230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dirty="0"/>
          </a:p>
          <a:p>
            <a:pPr marL="34290" indent="0">
              <a:buClr>
                <a:srgbClr val="92D050"/>
              </a:buClr>
              <a:buNone/>
            </a:pP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336A58-8B7D-40EF-AACB-EF7EA4D68198}"/>
              </a:ext>
            </a:extLst>
          </p:cNvPr>
          <p:cNvSpPr txBox="1">
            <a:spLocks/>
          </p:cNvSpPr>
          <p:nvPr/>
        </p:nvSpPr>
        <p:spPr>
          <a:xfrm>
            <a:off x="1009650" y="2521226"/>
            <a:ext cx="7404653" cy="3230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663DA-E368-4C0B-ACD9-3D0F56F00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16" y="1599183"/>
            <a:ext cx="6464419" cy="3841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763406-33F8-48CA-9CB6-CEF1FA04B03B}"/>
              </a:ext>
            </a:extLst>
          </p:cNvPr>
          <p:cNvSpPr txBox="1"/>
          <p:nvPr/>
        </p:nvSpPr>
        <p:spPr>
          <a:xfrm>
            <a:off x="1384516" y="5441004"/>
            <a:ext cx="656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No. of views denote number of times the content has been accessed. Data is sampled daily.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/>
              <a:t>The courses were: MECHENG 3A03 [150 students], MECHENG 3C03 [90 students]   and ENGTECH 3ML3 [60 students]</a:t>
            </a:r>
            <a:endParaRPr lang="en-CA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B3D40-5452-4DB8-8557-420F70E9E843}"/>
              </a:ext>
            </a:extLst>
          </p:cNvPr>
          <p:cNvSpPr txBox="1"/>
          <p:nvPr/>
        </p:nvSpPr>
        <p:spPr>
          <a:xfrm>
            <a:off x="4048550" y="2401522"/>
            <a:ext cx="159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 3A03 Exam</a:t>
            </a:r>
            <a:endParaRPr lang="en-CA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69C396-AD93-416F-BD79-7EA44DE1F00E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847968" y="2196776"/>
            <a:ext cx="882671" cy="20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AAE860-EAB5-450F-BB2E-309BB61D509E}"/>
              </a:ext>
            </a:extLst>
          </p:cNvPr>
          <p:cNvSpPr txBox="1"/>
          <p:nvPr/>
        </p:nvSpPr>
        <p:spPr>
          <a:xfrm>
            <a:off x="6456075" y="2683285"/>
            <a:ext cx="158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 3C03 Exam</a:t>
            </a:r>
            <a:endParaRPr lang="en-CA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94913B-F928-4B71-B020-B39EA4DF35FA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976855" y="2867951"/>
            <a:ext cx="479220" cy="459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321ABBC-BEFF-4659-97F0-5FFE12BAA9B8}"/>
              </a:ext>
            </a:extLst>
          </p:cNvPr>
          <p:cNvSpPr txBox="1"/>
          <p:nvPr/>
        </p:nvSpPr>
        <p:spPr>
          <a:xfrm>
            <a:off x="2354651" y="2670269"/>
            <a:ext cx="16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 3A03 Test 2</a:t>
            </a:r>
            <a:endParaRPr lang="en-CA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97C93D-320C-45D6-976D-7CCC1CD66ED5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3161282" y="3039601"/>
            <a:ext cx="460144" cy="83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5058E98-7681-49A7-8D19-BEE8DD4B4E16}"/>
              </a:ext>
            </a:extLst>
          </p:cNvPr>
          <p:cNvSpPr/>
          <p:nvPr/>
        </p:nvSpPr>
        <p:spPr>
          <a:xfrm>
            <a:off x="3955891" y="3481388"/>
            <a:ext cx="1092359" cy="12573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51DB8C-9ABB-46D3-BB81-8C374FA90609}"/>
              </a:ext>
            </a:extLst>
          </p:cNvPr>
          <p:cNvSpPr txBox="1"/>
          <p:nvPr/>
        </p:nvSpPr>
        <p:spPr>
          <a:xfrm>
            <a:off x="3838379" y="2899091"/>
            <a:ext cx="146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 3A03 Weekly Quiz</a:t>
            </a:r>
            <a:endParaRPr lang="en-C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7402CF-BD01-489B-9DE4-E6C7E8F762E5}"/>
              </a:ext>
            </a:extLst>
          </p:cNvPr>
          <p:cNvSpPr/>
          <p:nvPr/>
        </p:nvSpPr>
        <p:spPr>
          <a:xfrm>
            <a:off x="3910127" y="1641989"/>
            <a:ext cx="45719" cy="31073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6BCFA-B3D9-4624-A035-046CA6241CC4}"/>
              </a:ext>
            </a:extLst>
          </p:cNvPr>
          <p:cNvSpPr txBox="1"/>
          <p:nvPr/>
        </p:nvSpPr>
        <p:spPr>
          <a:xfrm>
            <a:off x="2807487" y="1254536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On-line class starts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74228D-DD35-413A-8A8C-7F504FF36AEF}"/>
              </a:ext>
            </a:extLst>
          </p:cNvPr>
          <p:cNvSpPr/>
          <p:nvPr/>
        </p:nvSpPr>
        <p:spPr>
          <a:xfrm>
            <a:off x="6246522" y="1597847"/>
            <a:ext cx="45719" cy="3107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5953D25-856E-4BAC-9C96-745006FF933F}"/>
              </a:ext>
            </a:extLst>
          </p:cNvPr>
          <p:cNvSpPr/>
          <p:nvPr/>
        </p:nvSpPr>
        <p:spPr>
          <a:xfrm>
            <a:off x="6410922" y="1631336"/>
            <a:ext cx="657225" cy="189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7B0B66-8678-4166-AA03-104E5A2A62FE}"/>
              </a:ext>
            </a:extLst>
          </p:cNvPr>
          <p:cNvSpPr txBox="1"/>
          <p:nvPr/>
        </p:nvSpPr>
        <p:spPr>
          <a:xfrm>
            <a:off x="6502521" y="1798315"/>
            <a:ext cx="17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Synchronous to 100 students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89B64C07-CD33-4949-9F32-3AC0BB02ADAA}"/>
              </a:ext>
            </a:extLst>
          </p:cNvPr>
          <p:cNvSpPr/>
          <p:nvPr/>
        </p:nvSpPr>
        <p:spPr>
          <a:xfrm rot="10800000">
            <a:off x="5483249" y="1643049"/>
            <a:ext cx="657225" cy="1894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E90851-4F0D-4EAE-937F-C67FD6A37367}"/>
              </a:ext>
            </a:extLst>
          </p:cNvPr>
          <p:cNvSpPr txBox="1"/>
          <p:nvPr/>
        </p:nvSpPr>
        <p:spPr>
          <a:xfrm>
            <a:off x="4008630" y="1564101"/>
            <a:ext cx="17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FF0000"/>
                  </a:solidFill>
                </a:ln>
              </a:rPr>
              <a:t>Asynchronous to 300 students</a:t>
            </a:r>
            <a:endParaRPr lang="en-CA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203AF-9538-47C6-96A9-EAE6D9B727E4}"/>
              </a:ext>
            </a:extLst>
          </p:cNvPr>
          <p:cNvSpPr/>
          <p:nvPr/>
        </p:nvSpPr>
        <p:spPr>
          <a:xfrm>
            <a:off x="2253110" y="3931423"/>
            <a:ext cx="423415" cy="77377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6384A7-C79D-4FBF-A668-E3B53EAB5A9B}"/>
              </a:ext>
            </a:extLst>
          </p:cNvPr>
          <p:cNvSpPr txBox="1"/>
          <p:nvPr/>
        </p:nvSpPr>
        <p:spPr>
          <a:xfrm>
            <a:off x="288488" y="3582630"/>
            <a:ext cx="1096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 3A03 and ME 3C03 Upload recorded lecture</a:t>
            </a:r>
            <a:endParaRPr lang="en-CA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D548782-1E0F-4334-912C-66D7BBBE8E76}"/>
              </a:ext>
            </a:extLst>
          </p:cNvPr>
          <p:cNvCxnSpPr>
            <a:cxnSpLocks/>
            <a:stCxn id="46" idx="3"/>
            <a:endCxn id="45" idx="1"/>
          </p:cNvCxnSpPr>
          <p:nvPr/>
        </p:nvCxnSpPr>
        <p:spPr>
          <a:xfrm flipV="1">
            <a:off x="1384494" y="4318311"/>
            <a:ext cx="868616" cy="141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BEDE2C3-81F6-4716-A0DF-B1400B23829B}"/>
              </a:ext>
            </a:extLst>
          </p:cNvPr>
          <p:cNvSpPr txBox="1"/>
          <p:nvPr/>
        </p:nvSpPr>
        <p:spPr>
          <a:xfrm>
            <a:off x="2169218" y="3136433"/>
            <a:ext cx="110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 3C03 Test 2</a:t>
            </a:r>
            <a:endParaRPr lang="en-CA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1F865CE-FF03-4314-B3A9-62A453A5B107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2723035" y="3782764"/>
            <a:ext cx="179282" cy="17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D8A52F-347C-4189-929E-FECBFC1041D3}"/>
              </a:ext>
            </a:extLst>
          </p:cNvPr>
          <p:cNvGrpSpPr/>
          <p:nvPr/>
        </p:nvGrpSpPr>
        <p:grpSpPr>
          <a:xfrm>
            <a:off x="128247" y="5710835"/>
            <a:ext cx="1087750" cy="1087750"/>
            <a:chOff x="9360143" y="73152"/>
            <a:chExt cx="1087750" cy="1087750"/>
          </a:xfrm>
        </p:grpSpPr>
        <p:sp>
          <p:nvSpPr>
            <p:cNvPr id="28" name="Rectangle 27" descr="Video camera">
              <a:extLst>
                <a:ext uri="{FF2B5EF4-FFF2-40B4-BE49-F238E27FC236}">
                  <a16:creationId xmlns:a16="http://schemas.microsoft.com/office/drawing/2014/main" id="{6864D002-0FED-42E0-AD2E-BCBCDA2454B7}"/>
                </a:ext>
              </a:extLst>
            </p:cNvPr>
            <p:cNvSpPr/>
            <p:nvPr/>
          </p:nvSpPr>
          <p:spPr>
            <a:xfrm>
              <a:off x="9360143" y="73152"/>
              <a:ext cx="1087750" cy="1087750"/>
            </a:xfrm>
            <a:prstGeom prst="rect">
              <a:avLst/>
            </a:prstGeom>
            <a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431249-F1EE-4477-9E0D-CF781842B34B}"/>
                </a:ext>
              </a:extLst>
            </p:cNvPr>
            <p:cNvSpPr txBox="1"/>
            <p:nvPr/>
          </p:nvSpPr>
          <p:spPr>
            <a:xfrm>
              <a:off x="9546336" y="617027"/>
              <a:ext cx="575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1:24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89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147D-ABC4-48AD-938F-6F61232A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286820"/>
            <a:ext cx="7406640" cy="9503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Asynchronous delivery without Quiz [MECHENG 3A03, Buckling]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C7FCE-250C-4BFB-B763-F584314F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53" y="1379590"/>
            <a:ext cx="4506796" cy="4038600"/>
          </a:xfrm>
        </p:spPr>
        <p:txBody>
          <a:bodyPr/>
          <a:lstStyle/>
          <a:p>
            <a:r>
              <a:rPr lang="en-US" dirty="0"/>
              <a:t>When no quizzes are in placed, the learner will not watch the content or leave till the very last minute to understand the topic.</a:t>
            </a:r>
          </a:p>
          <a:p>
            <a:r>
              <a:rPr lang="en-US" dirty="0"/>
              <a:t>Instructor designed learning outcome has not been met :(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C0B93-3BE0-45EC-AC44-AAB9F23B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229" y="1298958"/>
            <a:ext cx="3839756" cy="2611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19CB1-28FA-4A14-BA7B-3B2E552F2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02"/>
          <a:stretch/>
        </p:blipFill>
        <p:spPr>
          <a:xfrm>
            <a:off x="1181655" y="3818320"/>
            <a:ext cx="5981761" cy="29436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6A89D0-7C2C-4D99-988B-9A51E340B828}"/>
              </a:ext>
            </a:extLst>
          </p:cNvPr>
          <p:cNvGrpSpPr/>
          <p:nvPr/>
        </p:nvGrpSpPr>
        <p:grpSpPr>
          <a:xfrm>
            <a:off x="93905" y="5674249"/>
            <a:ext cx="1087750" cy="1087750"/>
            <a:chOff x="9360143" y="73152"/>
            <a:chExt cx="1087750" cy="1087750"/>
          </a:xfrm>
        </p:grpSpPr>
        <p:sp>
          <p:nvSpPr>
            <p:cNvPr id="9" name="Rectangle 8" descr="Video camera">
              <a:extLst>
                <a:ext uri="{FF2B5EF4-FFF2-40B4-BE49-F238E27FC236}">
                  <a16:creationId xmlns:a16="http://schemas.microsoft.com/office/drawing/2014/main" id="{57012316-A005-49A9-BF2B-12BC264DEA5A}"/>
                </a:ext>
              </a:extLst>
            </p:cNvPr>
            <p:cNvSpPr/>
            <p:nvPr/>
          </p:nvSpPr>
          <p:spPr>
            <a:xfrm>
              <a:off x="9360143" y="73152"/>
              <a:ext cx="1087750" cy="1087750"/>
            </a:xfrm>
            <a:prstGeom prst="rect">
              <a:avLst/>
            </a:prstGeom>
            <a:blipFill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9585DE-A682-432A-B253-BC8EB945FD63}"/>
                </a:ext>
              </a:extLst>
            </p:cNvPr>
            <p:cNvSpPr txBox="1"/>
            <p:nvPr/>
          </p:nvSpPr>
          <p:spPr>
            <a:xfrm>
              <a:off x="9546336" y="617027"/>
              <a:ext cx="575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6:52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09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3E62-754B-4DDC-8470-C84CB639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DID INSTRUCTOR LEARN FROM THIS?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1ECAE-EC68-42CD-8FDF-BBAE2085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928813"/>
            <a:ext cx="4613909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Asynchronous on-line lecture</a:t>
            </a:r>
          </a:p>
          <a:p>
            <a:pPr lvl="1"/>
            <a:r>
              <a:rPr lang="en-US" dirty="0"/>
              <a:t>Weekly quiz is important to help student "on top" of the material. </a:t>
            </a:r>
          </a:p>
          <a:p>
            <a:pPr lvl="1"/>
            <a:r>
              <a:rPr lang="en-CA" dirty="0"/>
              <a:t>No. of views increased substantially during on-line or off site exams.</a:t>
            </a:r>
          </a:p>
          <a:p>
            <a:pPr lvl="1"/>
            <a:r>
              <a:rPr lang="en-CA" dirty="0"/>
              <a:t>When viewing is low, this means that student are busy with other courses assignments or term tests.</a:t>
            </a:r>
          </a:p>
          <a:p>
            <a:pPr lvl="1"/>
            <a:r>
              <a:rPr lang="en-CA" dirty="0"/>
              <a:t>STUDENTS are overwhelmed with on-line learning ……………</a:t>
            </a:r>
          </a:p>
          <a:p>
            <a:r>
              <a:rPr lang="en-CA" dirty="0"/>
              <a:t>What will I do different now?</a:t>
            </a:r>
          </a:p>
          <a:p>
            <a:pPr lvl="1"/>
            <a:r>
              <a:rPr lang="en-CA" dirty="0"/>
              <a:t>Have Live synchronous lecture or at least Live tutorial session.</a:t>
            </a:r>
          </a:p>
          <a:p>
            <a:pPr lvl="1"/>
            <a:r>
              <a:rPr lang="en-CA" dirty="0"/>
              <a:t>Increase the weightage of the quizzes so that student will learn the content earlier up to 30%......</a:t>
            </a:r>
          </a:p>
          <a:p>
            <a:pPr lvl="1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5EB77-A913-424B-865E-9D4793C5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1928813"/>
            <a:ext cx="4073843" cy="31898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257063D-5C88-49ED-A158-7F548803B84D}"/>
              </a:ext>
            </a:extLst>
          </p:cNvPr>
          <p:cNvGrpSpPr/>
          <p:nvPr/>
        </p:nvGrpSpPr>
        <p:grpSpPr>
          <a:xfrm>
            <a:off x="93905" y="5674249"/>
            <a:ext cx="1087750" cy="1087750"/>
            <a:chOff x="9360143" y="73152"/>
            <a:chExt cx="1087750" cy="1087750"/>
          </a:xfrm>
        </p:grpSpPr>
        <p:sp>
          <p:nvSpPr>
            <p:cNvPr id="6" name="Rectangle 5" descr="Video camera">
              <a:extLst>
                <a:ext uri="{FF2B5EF4-FFF2-40B4-BE49-F238E27FC236}">
                  <a16:creationId xmlns:a16="http://schemas.microsoft.com/office/drawing/2014/main" id="{A7D1B784-BB48-4008-A134-08CCB517B594}"/>
                </a:ext>
              </a:extLst>
            </p:cNvPr>
            <p:cNvSpPr/>
            <p:nvPr/>
          </p:nvSpPr>
          <p:spPr>
            <a:xfrm>
              <a:off x="9360143" y="73152"/>
              <a:ext cx="1087750" cy="1087750"/>
            </a:xfrm>
            <a:prstGeom prst="rect">
              <a:avLst/>
            </a:prstGeom>
            <a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303AB3-1211-4A36-9189-0BC4B3C3E6DF}"/>
                </a:ext>
              </a:extLst>
            </p:cNvPr>
            <p:cNvSpPr txBox="1"/>
            <p:nvPr/>
          </p:nvSpPr>
          <p:spPr>
            <a:xfrm>
              <a:off x="9546336" y="617027"/>
              <a:ext cx="575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9:09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81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b="1">
                <a:solidFill>
                  <a:schemeClr val="accent1">
                    <a:lumMod val="50000"/>
                  </a:schemeClr>
                </a:solidFill>
              </a:rPr>
              <a:t>DO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335696"/>
            <a:ext cx="7404653" cy="34024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Give students sense that there is a</a:t>
            </a:r>
            <a:r>
              <a:rPr lang="en-CA" sz="2400" b="1" dirty="0"/>
              <a:t> human being</a:t>
            </a:r>
            <a:r>
              <a:rPr lang="en-CA" sz="2400" dirty="0"/>
              <a:t> on the other end</a:t>
            </a:r>
            <a:endParaRPr lang="en-US" dirty="0"/>
          </a:p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Create</a:t>
            </a:r>
            <a:r>
              <a:rPr lang="en-CA" sz="2400" b="1" dirty="0"/>
              <a:t> notes that students can fill in</a:t>
            </a:r>
          </a:p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dirty="0"/>
              <a:t>Use </a:t>
            </a:r>
            <a:r>
              <a:rPr lang="en-CA" sz="2400" b="1" dirty="0"/>
              <a:t>Webcam when possible</a:t>
            </a:r>
            <a:r>
              <a:rPr lang="en-CA" sz="2400" dirty="0"/>
              <a:t> so students can see a face</a:t>
            </a:r>
          </a:p>
          <a:p>
            <a:pPr marL="267335" indent="-233045">
              <a:spcBef>
                <a:spcPts val="3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CA" sz="2400" b="1" dirty="0"/>
              <a:t>Reply to students quickly</a:t>
            </a:r>
            <a:r>
              <a:rPr lang="en-CA" sz="2400" dirty="0"/>
              <a:t> so they are not left in the dark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0B485C-1379-4B8E-AE2C-7F70D23FFA10}"/>
              </a:ext>
            </a:extLst>
          </p:cNvPr>
          <p:cNvGrpSpPr/>
          <p:nvPr/>
        </p:nvGrpSpPr>
        <p:grpSpPr>
          <a:xfrm>
            <a:off x="189439" y="5704525"/>
            <a:ext cx="1461939" cy="1128650"/>
            <a:chOff x="9360143" y="73152"/>
            <a:chExt cx="1087750" cy="1128650"/>
          </a:xfrm>
        </p:grpSpPr>
        <p:sp>
          <p:nvSpPr>
            <p:cNvPr id="5" name="Rectangle 4" descr="Video camera">
              <a:extLst>
                <a:ext uri="{FF2B5EF4-FFF2-40B4-BE49-F238E27FC236}">
                  <a16:creationId xmlns:a16="http://schemas.microsoft.com/office/drawing/2014/main" id="{73062F0B-4A38-4D08-A74E-8517F79BC108}"/>
                </a:ext>
              </a:extLst>
            </p:cNvPr>
            <p:cNvSpPr/>
            <p:nvPr/>
          </p:nvSpPr>
          <p:spPr>
            <a:xfrm>
              <a:off x="9360143" y="73152"/>
              <a:ext cx="1087750" cy="1087750"/>
            </a:xfrm>
            <a:prstGeom prst="rect">
              <a:avLst/>
            </a:prstGeom>
            <a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35E8CE-B0D9-485F-B1EA-D835D45F57A3}"/>
                </a:ext>
              </a:extLst>
            </p:cNvPr>
            <p:cNvSpPr txBox="1"/>
            <p:nvPr/>
          </p:nvSpPr>
          <p:spPr>
            <a:xfrm>
              <a:off x="9546336" y="617027"/>
              <a:ext cx="575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29:45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27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7324-73A0-4124-80EC-D31A5A5A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Demonstration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EA69-42A8-4AE8-A562-F9AA7B445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being is on the other end of the computer</a:t>
            </a:r>
          </a:p>
          <a:p>
            <a:r>
              <a:rPr lang="en-US" dirty="0"/>
              <a:t>Workstation setup for on-line Synchronous course delivery.</a:t>
            </a: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BB8F76-9C02-4C12-B50E-F67E5D370B67}"/>
              </a:ext>
            </a:extLst>
          </p:cNvPr>
          <p:cNvGrpSpPr/>
          <p:nvPr/>
        </p:nvGrpSpPr>
        <p:grpSpPr>
          <a:xfrm>
            <a:off x="189439" y="5704525"/>
            <a:ext cx="1461939" cy="1087750"/>
            <a:chOff x="9360143" y="73152"/>
            <a:chExt cx="1087750" cy="1087750"/>
          </a:xfrm>
        </p:grpSpPr>
        <p:sp>
          <p:nvSpPr>
            <p:cNvPr id="5" name="Rectangle 4" descr="Video camera">
              <a:extLst>
                <a:ext uri="{FF2B5EF4-FFF2-40B4-BE49-F238E27FC236}">
                  <a16:creationId xmlns:a16="http://schemas.microsoft.com/office/drawing/2014/main" id="{8F718B3B-02F2-409F-83E6-BA6E0C108F63}"/>
                </a:ext>
              </a:extLst>
            </p:cNvPr>
            <p:cNvSpPr/>
            <p:nvPr/>
          </p:nvSpPr>
          <p:spPr>
            <a:xfrm>
              <a:off x="9360143" y="73152"/>
              <a:ext cx="1087750" cy="1087750"/>
            </a:xfrm>
            <a:prstGeom prst="rect">
              <a:avLst/>
            </a:prstGeom>
            <a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387CC4-44EF-4D4F-82AA-D97D4A761110}"/>
                </a:ext>
              </a:extLst>
            </p:cNvPr>
            <p:cNvSpPr txBox="1"/>
            <p:nvPr/>
          </p:nvSpPr>
          <p:spPr>
            <a:xfrm>
              <a:off x="9546336" y="617027"/>
              <a:ext cx="575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32:04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0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b="1">
                <a:solidFill>
                  <a:srgbClr val="C00000"/>
                </a:solidFill>
              </a:rPr>
              <a:t>DON’T DO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67335" indent="-233045">
              <a:spcBef>
                <a:spcPts val="3600"/>
              </a:spcBef>
              <a:buBlip>
                <a:blip r:embed="rId2"/>
              </a:buBlip>
            </a:pPr>
            <a:r>
              <a:rPr lang="en-CA" sz="2400" b="1" dirty="0"/>
              <a:t>Make Live Lecture attendance mandatory</a:t>
            </a:r>
            <a:r>
              <a:rPr lang="en-CA" sz="2400" dirty="0"/>
              <a:t> – students may not have consistent internet access</a:t>
            </a:r>
            <a:endParaRPr lang="en-US" dirty="0"/>
          </a:p>
          <a:p>
            <a:pPr marL="267335" indent="-233045">
              <a:spcBef>
                <a:spcPts val="3600"/>
              </a:spcBef>
              <a:buBlip>
                <a:blip r:embed="rId2"/>
              </a:buBlip>
            </a:pPr>
            <a:r>
              <a:rPr lang="en-CA" sz="2400" b="1" dirty="0"/>
              <a:t>Just post your notes</a:t>
            </a:r>
            <a:r>
              <a:rPr lang="en-CA" sz="2400" dirty="0"/>
              <a:t> online without any discussion or presentation</a:t>
            </a:r>
          </a:p>
          <a:p>
            <a:pPr marL="267335" indent="-233045">
              <a:spcBef>
                <a:spcPts val="3600"/>
              </a:spcBef>
              <a:buBlip>
                <a:blip r:embed="rId2"/>
              </a:buBlip>
            </a:pPr>
            <a:r>
              <a:rPr lang="en-CA" sz="2400" b="1" dirty="0"/>
              <a:t>Add quizzes on top of a lot of other assessments</a:t>
            </a:r>
            <a:r>
              <a:rPr lang="en-CA" sz="2400" dirty="0"/>
              <a:t> for the sake of engagement</a:t>
            </a:r>
          </a:p>
          <a:p>
            <a:pPr marL="267335" indent="-233045">
              <a:spcBef>
                <a:spcPts val="3600"/>
              </a:spcBef>
              <a:buBlip>
                <a:blip r:embed="rId2"/>
              </a:buBlip>
            </a:pPr>
            <a:r>
              <a:rPr lang="en-CA" sz="2400" b="1" dirty="0"/>
              <a:t>Ignore student emails</a:t>
            </a:r>
            <a:r>
              <a:rPr lang="en-CA" sz="2400" dirty="0"/>
              <a:t> or fail to attend live office hours</a:t>
            </a:r>
          </a:p>
          <a:p>
            <a:pPr>
              <a:buBlip>
                <a:blip r:embed="rId3"/>
              </a:buBlip>
            </a:pPr>
            <a:endParaRPr lang="en-CA" dirty="0"/>
          </a:p>
          <a:p>
            <a:pPr>
              <a:buBlip>
                <a:blip r:embed="rId3"/>
              </a:buBlip>
            </a:pP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BEF08E-47BF-4939-A9D9-84E15FF61C8D}"/>
              </a:ext>
            </a:extLst>
          </p:cNvPr>
          <p:cNvGrpSpPr/>
          <p:nvPr/>
        </p:nvGrpSpPr>
        <p:grpSpPr>
          <a:xfrm>
            <a:off x="189439" y="5704525"/>
            <a:ext cx="1461940" cy="1087750"/>
            <a:chOff x="9360143" y="73152"/>
            <a:chExt cx="1087750" cy="1087750"/>
          </a:xfrm>
        </p:grpSpPr>
        <p:sp>
          <p:nvSpPr>
            <p:cNvPr id="5" name="Rectangle 4" descr="Video camera">
              <a:extLst>
                <a:ext uri="{FF2B5EF4-FFF2-40B4-BE49-F238E27FC236}">
                  <a16:creationId xmlns:a16="http://schemas.microsoft.com/office/drawing/2014/main" id="{ABC17AE9-2100-48E9-B6A1-B5E3729FBDCE}"/>
                </a:ext>
              </a:extLst>
            </p:cNvPr>
            <p:cNvSpPr/>
            <p:nvPr/>
          </p:nvSpPr>
          <p:spPr>
            <a:xfrm>
              <a:off x="9360143" y="73152"/>
              <a:ext cx="1087750" cy="1087750"/>
            </a:xfrm>
            <a:prstGeom prst="rect">
              <a:avLst/>
            </a:prstGeom>
            <a:blipFill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CA0595-F061-4FFA-B81D-26AE8170F239}"/>
                </a:ext>
              </a:extLst>
            </p:cNvPr>
            <p:cNvSpPr txBox="1"/>
            <p:nvPr/>
          </p:nvSpPr>
          <p:spPr>
            <a:xfrm>
              <a:off x="9546336" y="617027"/>
              <a:ext cx="575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35:38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05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7324-73A0-4124-80EC-D31A5A5A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Demonstration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EA69-42A8-4AE8-A562-F9AA7B445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Organizing Avenue to Learn Content for uploading recorded videos and lecture notes. </a:t>
            </a:r>
          </a:p>
          <a:p>
            <a:endParaRPr lang="en-CA" dirty="0"/>
          </a:p>
          <a:p>
            <a:r>
              <a:rPr lang="en-CA" dirty="0"/>
              <a:t>MECHENG 3A03, Spring/Summer term assessment</a:t>
            </a:r>
          </a:p>
          <a:p>
            <a:pPr lvl="1"/>
            <a:r>
              <a:rPr lang="en-CA" dirty="0"/>
              <a:t>Delivery mode: 90% Live Lecture or Synchronous, 10% Watch recorded content or Asynchronous</a:t>
            </a:r>
          </a:p>
          <a:p>
            <a:pPr lvl="1"/>
            <a:r>
              <a:rPr lang="en-CA" dirty="0"/>
              <a:t>Assessment:</a:t>
            </a:r>
          </a:p>
          <a:p>
            <a:pPr lvl="2"/>
            <a:r>
              <a:rPr lang="en-CA" dirty="0"/>
              <a:t>Assignment: 0%</a:t>
            </a:r>
          </a:p>
          <a:p>
            <a:pPr lvl="2"/>
            <a:r>
              <a:rPr lang="en-CA" dirty="0"/>
              <a:t>Weekly Quizzes: 30% (Quiz questions will be picked from Assignments)</a:t>
            </a:r>
          </a:p>
          <a:p>
            <a:pPr lvl="2"/>
            <a:r>
              <a:rPr lang="en-CA" dirty="0"/>
              <a:t>Term Test: 30%</a:t>
            </a:r>
          </a:p>
          <a:p>
            <a:pPr lvl="2"/>
            <a:r>
              <a:rPr lang="en-CA" dirty="0"/>
              <a:t>Final Exam 40%</a:t>
            </a:r>
          </a:p>
          <a:p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B82840-DB0C-49E8-8EC5-F159F9F5885B}"/>
              </a:ext>
            </a:extLst>
          </p:cNvPr>
          <p:cNvGrpSpPr/>
          <p:nvPr/>
        </p:nvGrpSpPr>
        <p:grpSpPr>
          <a:xfrm>
            <a:off x="189439" y="5704525"/>
            <a:ext cx="1393701" cy="1087750"/>
            <a:chOff x="9360143" y="73152"/>
            <a:chExt cx="1087750" cy="1087750"/>
          </a:xfrm>
        </p:grpSpPr>
        <p:sp>
          <p:nvSpPr>
            <p:cNvPr id="5" name="Rectangle 4" descr="Video camera">
              <a:extLst>
                <a:ext uri="{FF2B5EF4-FFF2-40B4-BE49-F238E27FC236}">
                  <a16:creationId xmlns:a16="http://schemas.microsoft.com/office/drawing/2014/main" id="{C664B0AE-BFC5-462B-8AD5-E017E2816867}"/>
                </a:ext>
              </a:extLst>
            </p:cNvPr>
            <p:cNvSpPr/>
            <p:nvPr/>
          </p:nvSpPr>
          <p:spPr>
            <a:xfrm>
              <a:off x="9360143" y="73152"/>
              <a:ext cx="1087750" cy="1087750"/>
            </a:xfrm>
            <a:prstGeom prst="rect">
              <a:avLst/>
            </a:prstGeom>
            <a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206694-FF4D-492D-89A3-66869183400E}"/>
                </a:ext>
              </a:extLst>
            </p:cNvPr>
            <p:cNvSpPr txBox="1"/>
            <p:nvPr/>
          </p:nvSpPr>
          <p:spPr>
            <a:xfrm>
              <a:off x="9546336" y="617027"/>
              <a:ext cx="575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41:39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64856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5BAA001911B4BB4C6F6F2E84C7F7F" ma:contentTypeVersion="4" ma:contentTypeDescription="Create a new document." ma:contentTypeScope="" ma:versionID="a1af8eefb2039a85e74a4776c3406910">
  <xsd:schema xmlns:xsd="http://www.w3.org/2001/XMLSchema" xmlns:xs="http://www.w3.org/2001/XMLSchema" xmlns:p="http://schemas.microsoft.com/office/2006/metadata/properties" xmlns:ns2="f38d694c-d90e-47db-8c83-be1e2572e513" targetNamespace="http://schemas.microsoft.com/office/2006/metadata/properties" ma:root="true" ma:fieldsID="0c45d1de00dd9f23900785da2fc99c85" ns2:_="">
    <xsd:import namespace="f38d694c-d90e-47db-8c83-be1e2572e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d694c-d90e-47db-8c83-be1e2572e5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9659F9-2F0B-47A1-AD09-5645F9EBE9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67406C-6693-4368-A010-0296946095F9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f38d694c-d90e-47db-8c83-be1e2572e51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990DE1F-7ACE-47CE-8CFD-45DE7478C23D}">
  <ds:schemaRefs>
    <ds:schemaRef ds:uri="f38d694c-d90e-47db-8c83-be1e2572e5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201</TotalTime>
  <Words>691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Basis</vt:lpstr>
      <vt:lpstr>STUDENT ENGAGEMENT  Department of Mechanical Engineering McMaster University  </vt:lpstr>
      <vt:lpstr>DO THIS</vt:lpstr>
      <vt:lpstr>Access of recorded content for synchronous and Asynchronous on-line course delivery</vt:lpstr>
      <vt:lpstr>Asynchronous delivery without Quiz [MECHENG 3A03, Buckling] </vt:lpstr>
      <vt:lpstr>WHAT DID INSTRUCTOR LEARN FROM THIS?</vt:lpstr>
      <vt:lpstr>DO THIS</vt:lpstr>
      <vt:lpstr>Demonstration</vt:lpstr>
      <vt:lpstr>DON’T DO THIS</vt:lpstr>
      <vt:lpstr>Demonstration</vt:lpstr>
      <vt:lpstr>DON’T DO THIS</vt:lpstr>
      <vt:lpstr>ADDITIONAL TIPS</vt:lpstr>
      <vt:lpstr>ADDITIONAL TIPS</vt:lpstr>
      <vt:lpstr>ADDITIONAL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THIS</dc:title>
  <dc:creator>Roshan B</dc:creator>
  <cp:lastModifiedBy>A. Lopatukhin</cp:lastModifiedBy>
  <cp:revision>23</cp:revision>
  <dcterms:created xsi:type="dcterms:W3CDTF">2020-06-01T17:45:28Z</dcterms:created>
  <dcterms:modified xsi:type="dcterms:W3CDTF">2020-06-05T16:29:28Z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0x010100ED85BAA001911B4BB4C6F6F2E84C7F7F</vt:lpwstr>
  </property>
</Properties>
</file>